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6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58" r:id="rId11"/>
    <p:sldId id="259" r:id="rId12"/>
    <p:sldId id="26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2"/>
    <p:restoredTop sz="87500"/>
  </p:normalViewPr>
  <p:slideViewPr>
    <p:cSldViewPr snapToGrid="0" snapToObjects="1">
      <p:cViewPr>
        <p:scale>
          <a:sx n="102" d="100"/>
          <a:sy n="102" d="100"/>
        </p:scale>
        <p:origin x="-358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&#51032;%20&#52264;&#53944;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'[Microsoft PowerPoint의 차트</c:f>
              <c:numCache>
                <c:formatCode>General</c:formatCode>
                <c:ptCount val="16"/>
                <c:pt idx="0">
                  <c:v>0.95130000000000003</c:v>
                </c:pt>
                <c:pt idx="1">
                  <c:v>0.94220000000000004</c:v>
                </c:pt>
                <c:pt idx="2">
                  <c:v>0.94099999999999995</c:v>
                </c:pt>
                <c:pt idx="3">
                  <c:v>0.93630000000000002</c:v>
                </c:pt>
                <c:pt idx="4">
                  <c:v>0.94120000000000004</c:v>
                </c:pt>
                <c:pt idx="5">
                  <c:v>0.93630000000000002</c:v>
                </c:pt>
                <c:pt idx="6">
                  <c:v>0.94120000000000004</c:v>
                </c:pt>
                <c:pt idx="7">
                  <c:v>0.93459999999999999</c:v>
                </c:pt>
                <c:pt idx="8">
                  <c:v>0.94279999999999997</c:v>
                </c:pt>
                <c:pt idx="9">
                  <c:v>0.94279999999999997</c:v>
                </c:pt>
                <c:pt idx="10">
                  <c:v>0.94279999999999997</c:v>
                </c:pt>
                <c:pt idx="11">
                  <c:v>0.94279999999999997</c:v>
                </c:pt>
                <c:pt idx="12">
                  <c:v>0.94279999999999997</c:v>
                </c:pt>
                <c:pt idx="13">
                  <c:v>0.94279999999999997</c:v>
                </c:pt>
                <c:pt idx="14">
                  <c:v>0.94279999999999997</c:v>
                </c:pt>
                <c:pt idx="15">
                  <c:v>0.94279999999999997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'[Microsoft PowerPoint의 차트</c15:sqref>
                        </c15:formulaRef>
                      </c:ext>
                    </c:extLst>
                    <c:strCache>
                      <c:ptCount val="1"/>
                      <c:pt idx="0">
                        <c:v>여해인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62D-3C46-ABE9-2AF07A2E54CB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'[Microsoft PowerPoint의 차트</c:f>
              <c:numCache>
                <c:formatCode>General</c:formatCode>
                <c:ptCount val="16"/>
                <c:pt idx="0">
                  <c:v>0.82630000000000003</c:v>
                </c:pt>
                <c:pt idx="1">
                  <c:v>0.68489999999999995</c:v>
                </c:pt>
                <c:pt idx="2">
                  <c:v>0.84089999999999998</c:v>
                </c:pt>
                <c:pt idx="3">
                  <c:v>0.85599999999999998</c:v>
                </c:pt>
                <c:pt idx="4">
                  <c:v>0.76229999999999998</c:v>
                </c:pt>
                <c:pt idx="5">
                  <c:v>0.74380000000000002</c:v>
                </c:pt>
                <c:pt idx="6">
                  <c:v>0.69279999999999997</c:v>
                </c:pt>
                <c:pt idx="7">
                  <c:v>0.93600000000000005</c:v>
                </c:pt>
                <c:pt idx="8">
                  <c:v>0.94130000000000003</c:v>
                </c:pt>
                <c:pt idx="9">
                  <c:v>0.93930000000000002</c:v>
                </c:pt>
                <c:pt idx="10">
                  <c:v>0.93859999999999999</c:v>
                </c:pt>
                <c:pt idx="11">
                  <c:v>0.94289999999999996</c:v>
                </c:pt>
                <c:pt idx="12">
                  <c:v>0.93810000000000004</c:v>
                </c:pt>
                <c:pt idx="13">
                  <c:v>0.94089999999999996</c:v>
                </c:pt>
                <c:pt idx="14">
                  <c:v>0.94630000000000003</c:v>
                </c:pt>
                <c:pt idx="15">
                  <c:v>0.94840000000000002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'[Microsoft PowerPoint의 차트</c15:sqref>
                        </c15:formulaRef>
                      </c:ext>
                    </c:extLst>
                    <c:strCache>
                      <c:ptCount val="1"/>
                      <c:pt idx="0">
                        <c:v>곽윤경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962D-3C46-ABE9-2AF07A2E5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3497791"/>
        <c:axId val="401805472"/>
      </c:lineChart>
      <c:catAx>
        <c:axId val="12834977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+mn-cs"/>
              </a:defRPr>
            </a:pPr>
            <a:endParaRPr lang="ko-KR"/>
          </a:p>
        </c:txPr>
        <c:crossAx val="401805472"/>
        <c:crosses val="autoZero"/>
        <c:auto val="1"/>
        <c:lblAlgn val="ctr"/>
        <c:lblOffset val="100"/>
        <c:noMultiLvlLbl val="0"/>
      </c:catAx>
      <c:valAx>
        <c:axId val="401805472"/>
        <c:scaling>
          <c:orientation val="minMax"/>
          <c:min val="0.650000000000000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cs typeface="+mn-cs"/>
              </a:defRPr>
            </a:pPr>
            <a:endParaRPr lang="ko-KR"/>
          </a:p>
        </c:txPr>
        <c:crossAx val="1283497791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NanumSquareRoundOTF Regular" panose="020B0600000101010101" pitchFamily="34" charset="-127"/>
          <a:ea typeface="NanumSquareRoundOTF Regular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8D3B8-2698-D84B-BF8F-ACC103C330FC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DC7FE-DC6A-754F-A737-ED2E23A445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644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gmath.tistory.com/6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DC7FE-DC6A-754F-A737-ED2E23A445B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1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는 데이터를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사이의 값으로 변환한 다음 구동할 때 최적의 성능을 보이기 때문이다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DC7FE-DC6A-754F-A737-ED2E23A445B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026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DC7FE-DC6A-754F-A737-ED2E23A445B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5086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DC7FE-DC6A-754F-A737-ED2E23A445B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9292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교차검증은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데이터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세트를 만들어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번만큼 각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세트에 학습과 검증 평가를 반복적으로 수행하는 방법이다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레이블의 분포가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불균형할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데이터와 유사한 레이블 값의 분포를 학습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세트에도 유지할 필요가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분포를 유지하게 만드는 것을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수행할 수 있으며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데이터의 개수가 적을 시에 이 과정이 필요하다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교차검증에서도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stratify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 있는데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 </a:t>
            </a:r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Stratified K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분류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교차검증은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Stratified K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폴드로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회귀에서는 안된다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stratified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분포를 유지시켜준다고 생각하면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분포가 전체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분포를 따른다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전체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대표한다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학습시킬 때 편향되지 않게 학습시킬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https://sgmath.tistory.com/61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신나게 공부하자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DC7FE-DC6A-754F-A737-ED2E23A445B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844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/ test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분리하는 이유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/ test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분리하는 목적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정확히 알아야합니다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정확히 말하면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/ test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아닌 </a:t>
            </a:r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/ validation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어차피 용어의 차이긴 하지만요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모델에 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학습시킨 후 </a:t>
            </a:r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데이터에 모델을 적용했을 때 성능이 생각보다 않 나오는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경우가 많습니다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99.999%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현상을 보통 </a:t>
            </a:r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되었다라고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ctr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내가 가진 학습 데이터에 너무 과적합되도록 학습한 나머지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조금이라도 벗어난 케이스에 대해서는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예측율이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현저히 떨어지기 때문이라고 이해하시면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</a:t>
            </a:r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방지하는 것은 전체적인 모델 성능을 따져보았을 때 매우 중요한 프로세스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중 하나입니다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기존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train / test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 구분 되어 있었던 데이터 셋을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train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에서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train / validation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으로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일정 비율 쪼갠 다음에 </a:t>
            </a:r>
            <a:endParaRPr kumimoji="1" lang="en-US" altLang="ko-KR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학습 시에는 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train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셋으로 학습 후 중간중간 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validation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셋으로 내가 학습한 모델 평가를 해주는 것이다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만약 모델이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과적합되었다면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validation 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셋으로 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검증시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 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예측율이나</a:t>
            </a:r>
            <a:r>
              <a:rPr kumimoji="1" lang="ko-KR" altLang="en-US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오차율이 떨어지는 현상을 확인할 수 있다</a:t>
            </a: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DC7FE-DC6A-754F-A737-ED2E23A445B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393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DC7FE-DC6A-754F-A737-ED2E23A445B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752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9E4C2-7483-C24E-A7AB-5BB1A1B68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963750-066B-8247-9EDE-258E56F85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B511C-1A67-8943-BA15-E5278DBDE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632AE-36EA-A649-A94F-74CED47B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3BBB1-6E6D-0549-AE30-09FC77DF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009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A0144-57A2-1144-97DA-2B746457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1A8883-225E-DC41-8376-1A5337D45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EED15-D250-FD4D-AB4F-5C9E5F1F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94F2D-0146-DF4E-9E10-D95763DF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E41EA-7A3E-E74F-B495-5990B3DA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0451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FFC679-5177-FE4C-89D8-9CB35ADFC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3DC44-EBCF-4549-A92A-2FB24F60A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B6C14-2BBE-2044-85A3-C4C4BD85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595CF-9843-3041-AF38-24B0C4C1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48751-A06D-C749-899F-153AEC87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51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9E56-B25E-274D-B6DD-E0F77DF9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F396C-8586-864A-9779-60C81EFD3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587E2-BD88-6D4D-A8EE-F29F7CB5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7AA5A-4CFF-0C43-9669-F209A2547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61755-E501-044A-9E21-D3165F8C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244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C0652-4B34-364F-AE44-59B01E0E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17F7A7-645F-4340-9B5D-270487AA0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3D04F-4DA8-FF45-B3B8-4E6B2E06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7E76B-B0A7-E04B-AD6D-C022E315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BAE19D-E9BE-6942-ADF2-335E2CC6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229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ADF39-25A7-B84B-98F5-80399A5F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6AAC6-CCE3-9B45-A7D8-F3623DC45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19732D-2BC5-2B40-8625-1AD3960DA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7F9FD3-BD1D-7E4C-A2A7-DBB6DEB4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74B943-CD3E-1747-8B58-A8D0C0C5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00A0D-4183-6249-B70C-57E6B22D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87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3249-ED4F-D745-8D6A-B9C2B8AC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7D7D81-E8C1-E049-83E0-326256D9B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7F7E36-7B9B-2249-81DA-CEFC8C231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C32C2E-ECAE-0D42-A421-AFD89C864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3AECED-C3A3-C44D-ADAD-1BFAEA8C9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45A7B9-207F-D647-9F7E-178323D6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F533DF-F238-234E-9C92-C019A9259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191C92-E57E-4F44-8D8A-EACC4481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019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7DDA3-B6AA-834D-806A-EF9C67FF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FA25AB-4108-FE48-AA30-7946AD13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5DB08B-7FBC-3E41-A2CF-10B7802C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DD3736-EAB6-F541-9F8B-506D5F90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43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8BB9BA-53E9-6747-8383-2329250B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5DF6C7-60C7-CE46-9995-F412126E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2CA6A7-F0A8-3644-A174-3EF7E3BF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850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C33DA-FD1E-D341-94F3-5D6605A3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7BAAC-2BE8-C547-A6DA-B6D7B4DD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9CD1A-53AE-DA45-848D-493445FDA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5C2F77-627A-1143-92C3-C00334CF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1938CA-EDF3-E040-8769-4F9D1FCD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3C93DE-A84E-1B4B-BD20-C2550695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8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F4502-C337-CB43-B307-420142122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BDF5CB-C228-284B-A647-97625051C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70E39-6200-A14B-8D3F-54874119A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138F82-A3A3-3F44-BF20-0ED1628A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1F32-0096-704B-88F6-CB0CBEC9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1D168-0C9A-144F-B76B-9A54C7CB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01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1FCBC3-EAD8-E946-9545-7E55B909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78960-6D09-D149-B3C3-23430132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22692-805A-5B42-8AA6-655B35646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28486-006A-DE4B-8313-901F510A700A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CD4CF8-2AF1-3341-B84E-E165E6A49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486B8-3816-1443-8E3B-6D5FA88F6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192B5-A636-7246-98B5-7554914E7B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513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, 플라스틱, 해파리이(가) 표시된 사진&#10;&#10;자동 생성된 설명">
            <a:extLst>
              <a:ext uri="{FF2B5EF4-FFF2-40B4-BE49-F238E27FC236}">
                <a16:creationId xmlns:a16="http://schemas.microsoft.com/office/drawing/2014/main" id="{8622964C-D75E-AB4B-9F0F-4DD2193D57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F34C8-B297-844C-892A-2189FE325251}"/>
              </a:ext>
            </a:extLst>
          </p:cNvPr>
          <p:cNvSpPr txBox="1"/>
          <p:nvPr/>
        </p:nvSpPr>
        <p:spPr>
          <a:xfrm>
            <a:off x="2956358" y="2644170"/>
            <a:ext cx="627928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32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Fashion MNIST : </a:t>
            </a:r>
            <a:r>
              <a:rPr lang="ko-KR" altLang="en-US" sz="32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의류 클래스 예측</a:t>
            </a:r>
            <a:endParaRPr lang="en-US" altLang="ko-KR" sz="32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BOAZ 17</a:t>
            </a:r>
            <a:r>
              <a:rPr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기 </a:t>
            </a:r>
            <a:r>
              <a:rPr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Dl</a:t>
            </a:r>
            <a:r>
              <a:rPr lang="ko-KR" altLang="en-US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ㅂ러닝의</a:t>
            </a:r>
            <a:r>
              <a:rPr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세계로 </a:t>
            </a:r>
            <a:r>
              <a:rPr lang="ko-KR" altLang="en-US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안내해조</a:t>
            </a:r>
            <a:r>
              <a:rPr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미니프로젝트</a:t>
            </a:r>
            <a:r>
              <a:rPr lang="ko-KR" altLang="en-US" sz="11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endParaRPr lang="en-US" altLang="ko-KR" sz="105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곽윤경</a:t>
            </a:r>
            <a:r>
              <a:rPr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여해인</a:t>
            </a:r>
            <a:endParaRPr lang="ko-KR" altLang="en-US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endParaRPr kumimoji="1" lang="ko-KR" altLang="en-US" sz="32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6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AB90931-5ACF-0C48-B0FB-F79A4D5EE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r="19918" b="18677"/>
          <a:stretch/>
        </p:blipFill>
        <p:spPr>
          <a:xfrm>
            <a:off x="1628129" y="100262"/>
            <a:ext cx="8935742" cy="6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8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B780740-3B8D-3049-9804-C674EA3FBFDE}"/>
              </a:ext>
            </a:extLst>
          </p:cNvPr>
          <p:cNvSpPr/>
          <p:nvPr/>
        </p:nvSpPr>
        <p:spPr>
          <a:xfrm>
            <a:off x="9425452" y="1125916"/>
            <a:ext cx="127321" cy="1388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5923B-4B40-C74A-98A0-B70CAA7C677A}"/>
              </a:ext>
            </a:extLst>
          </p:cNvPr>
          <p:cNvSpPr txBox="1"/>
          <p:nvPr/>
        </p:nvSpPr>
        <p:spPr>
          <a:xfrm>
            <a:off x="8989275" y="636458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2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0.9484</a:t>
            </a:r>
            <a:endParaRPr kumimoji="1" lang="ko-KR" altLang="en-US" sz="1600" b="1" dirty="0">
              <a:solidFill>
                <a:schemeClr val="accent2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00C802D-29D2-F047-A501-3D7830BC9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131075"/>
              </p:ext>
            </p:extLst>
          </p:nvPr>
        </p:nvGraphicFramePr>
        <p:xfrm>
          <a:off x="1946633" y="222508"/>
          <a:ext cx="7870164" cy="6412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190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B4FC55-C026-6A4D-BE79-CF5468653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"/>
          <a:stretch/>
        </p:blipFill>
        <p:spPr>
          <a:xfrm>
            <a:off x="2730702" y="165100"/>
            <a:ext cx="6730595" cy="652780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0199620-73B6-C245-8C0D-94938994DAEE}"/>
              </a:ext>
            </a:extLst>
          </p:cNvPr>
          <p:cNvSpPr/>
          <p:nvPr/>
        </p:nvSpPr>
        <p:spPr>
          <a:xfrm>
            <a:off x="2730702" y="695560"/>
            <a:ext cx="6730594" cy="571766"/>
          </a:xfrm>
          <a:prstGeom prst="roundRect">
            <a:avLst>
              <a:gd name="adj" fmla="val 3101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7AC4D74-5923-8F42-B04A-2037FA82DDF1}"/>
              </a:ext>
            </a:extLst>
          </p:cNvPr>
          <p:cNvSpPr/>
          <p:nvPr/>
        </p:nvSpPr>
        <p:spPr>
          <a:xfrm>
            <a:off x="2730702" y="4874528"/>
            <a:ext cx="6730594" cy="571766"/>
          </a:xfrm>
          <a:prstGeom prst="roundRect">
            <a:avLst>
              <a:gd name="adj" fmla="val 3101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8B227C9-EF8E-9D46-9652-36231D4C4023}"/>
              </a:ext>
            </a:extLst>
          </p:cNvPr>
          <p:cNvSpPr/>
          <p:nvPr/>
        </p:nvSpPr>
        <p:spPr>
          <a:xfrm>
            <a:off x="2730702" y="1877996"/>
            <a:ext cx="6730594" cy="571766"/>
          </a:xfrm>
          <a:prstGeom prst="roundRect">
            <a:avLst>
              <a:gd name="adj" fmla="val 3101"/>
            </a:avLst>
          </a:prstGeom>
          <a:solidFill>
            <a:schemeClr val="accent4">
              <a:lumMod val="40000"/>
              <a:lumOff val="60000"/>
              <a:alpha val="34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26ACC-73A8-E741-B92C-B5C506C68073}"/>
              </a:ext>
            </a:extLst>
          </p:cNvPr>
          <p:cNvSpPr txBox="1"/>
          <p:nvPr/>
        </p:nvSpPr>
        <p:spPr>
          <a:xfrm>
            <a:off x="9577137" y="1864987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멋짐폭발</a:t>
            </a:r>
            <a:r>
              <a:rPr kumimoji="1"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,,2</a:t>
            </a:r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위</a:t>
            </a:r>
            <a:r>
              <a:rPr kumimoji="1"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,,</a:t>
            </a:r>
          </a:p>
          <a:p>
            <a:r>
              <a:rPr kumimoji="1" lang="ko-KR" altLang="en-US" sz="16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축하드려요</a:t>
            </a:r>
            <a:r>
              <a:rPr kumimoji="1"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a-GE" altLang="ko-KR" sz="1600" dirty="0">
                <a:ea typeface="NanumSquareRoundOTF Regular" panose="020B0600000101010101" pitchFamily="34" charset="-127"/>
              </a:rPr>
              <a:t>ღ</a:t>
            </a:r>
            <a:endParaRPr kumimoji="1" lang="ko-KR" altLang="en-US" sz="16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5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E8F01A-EA4E-E643-9125-F318C0295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1664" t="1891" r="1664" b="1696"/>
          <a:stretch/>
        </p:blipFill>
        <p:spPr>
          <a:xfrm>
            <a:off x="0" y="0"/>
            <a:ext cx="12191999" cy="6874405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6AD246-CC05-8141-9217-F42D68101226}"/>
              </a:ext>
            </a:extLst>
          </p:cNvPr>
          <p:cNvSpPr txBox="1"/>
          <p:nvPr/>
        </p:nvSpPr>
        <p:spPr>
          <a:xfrm>
            <a:off x="2904261" y="2311857"/>
            <a:ext cx="638347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여름방학동안 </a:t>
            </a:r>
            <a:r>
              <a:rPr kumimoji="1" lang="ko-KR" altLang="en-US" sz="2400" b="1" dirty="0" err="1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열공하느라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다들 고생 많으셨습니다</a:t>
            </a:r>
            <a:endParaRPr kumimoji="1" lang="en-US" altLang="ko-KR" sz="2400" b="1" dirty="0">
              <a:solidFill>
                <a:schemeClr val="bg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endParaRPr kumimoji="1" lang="en-US" altLang="ko-KR" sz="2400" b="1" dirty="0">
              <a:solidFill>
                <a:schemeClr val="bg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r>
              <a:rPr kumimoji="1" lang="en-US" altLang="ko-KR" sz="2400" b="1" dirty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2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학기에도 같이 또 </a:t>
            </a:r>
            <a:r>
              <a:rPr kumimoji="1" lang="ko-KR" altLang="en-US" sz="2400" b="1" dirty="0" err="1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화이팅해요</a:t>
            </a:r>
            <a:r>
              <a:rPr kumimoji="1" lang="en-US" altLang="ko-KR" sz="2400" b="1" dirty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!</a:t>
            </a:r>
            <a:r>
              <a:rPr kumimoji="1" lang="ko-KR" altLang="en-US" sz="2400" b="1" dirty="0">
                <a:solidFill>
                  <a:schemeClr val="bg1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 </a:t>
            </a:r>
            <a:endParaRPr kumimoji="1" lang="en-US" altLang="ko-KR" sz="2400" b="1" dirty="0">
              <a:solidFill>
                <a:schemeClr val="bg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algn="ctr"/>
            <a:endParaRPr kumimoji="1" lang="en-US" altLang="ko-KR" sz="3200" b="1" dirty="0">
              <a:solidFill>
                <a:schemeClr val="bg1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88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16EF1A-07DC-6147-AFD8-846E7445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7" y="438743"/>
            <a:ext cx="7192086" cy="6063916"/>
          </a:xfrm>
          <a:prstGeom prst="rect">
            <a:avLst/>
          </a:prstGeom>
        </p:spPr>
      </p:pic>
      <p:pic>
        <p:nvPicPr>
          <p:cNvPr id="9" name="그림 8" descr="창살이(가) 표시된 사진&#10;&#10;자동 생성된 설명">
            <a:extLst>
              <a:ext uri="{FF2B5EF4-FFF2-40B4-BE49-F238E27FC236}">
                <a16:creationId xmlns:a16="http://schemas.microsoft.com/office/drawing/2014/main" id="{C5B0B3B5-B3FB-7143-8DE0-FFBBCB8F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79" y="463625"/>
            <a:ext cx="6357896" cy="598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3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44EF29-6FBE-554A-926B-12624531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58750"/>
            <a:ext cx="10172700" cy="654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65249E-4D72-6E4A-84F2-3FDA998FA074}"/>
              </a:ext>
            </a:extLst>
          </p:cNvPr>
          <p:cNvSpPr/>
          <p:nvPr/>
        </p:nvSpPr>
        <p:spPr>
          <a:xfrm>
            <a:off x="0" y="955964"/>
            <a:ext cx="12192000" cy="590203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3E5395-39E8-B84B-8D60-E4B881BEDD3A}"/>
              </a:ext>
            </a:extLst>
          </p:cNvPr>
          <p:cNvGrpSpPr/>
          <p:nvPr/>
        </p:nvGrpSpPr>
        <p:grpSpPr>
          <a:xfrm>
            <a:off x="2216727" y="1577053"/>
            <a:ext cx="7758546" cy="4476977"/>
            <a:chOff x="1773381" y="1300367"/>
            <a:chExt cx="7758546" cy="4476977"/>
          </a:xfrm>
        </p:grpSpPr>
        <p:pic>
          <p:nvPicPr>
            <p:cNvPr id="6" name="그림 5" descr="테이블이(가) 표시된 사진&#10;&#10;자동 생성된 설명">
              <a:extLst>
                <a:ext uri="{FF2B5EF4-FFF2-40B4-BE49-F238E27FC236}">
                  <a16:creationId xmlns:a16="http://schemas.microsoft.com/office/drawing/2014/main" id="{8FD072F7-A386-994E-9273-6419EF7E6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6" t="11248" r="1249"/>
            <a:stretch/>
          </p:blipFill>
          <p:spPr>
            <a:xfrm>
              <a:off x="1773381" y="1787235"/>
              <a:ext cx="7758546" cy="3990109"/>
            </a:xfrm>
            <a:prstGeom prst="rect">
              <a:avLst/>
            </a:prstGeom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709D8447-4689-334F-A4BD-A61EDA8784BB}"/>
                </a:ext>
              </a:extLst>
            </p:cNvPr>
            <p:cNvSpPr/>
            <p:nvPr/>
          </p:nvSpPr>
          <p:spPr>
            <a:xfrm>
              <a:off x="3075709" y="1798495"/>
              <a:ext cx="6456218" cy="3574472"/>
            </a:xfrm>
            <a:prstGeom prst="roundRect">
              <a:avLst>
                <a:gd name="adj" fmla="val 3101"/>
              </a:avLst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2D40737-61C2-C243-A24A-D41E5F05FD84}"/>
                </a:ext>
              </a:extLst>
            </p:cNvPr>
            <p:cNvSpPr/>
            <p:nvPr/>
          </p:nvSpPr>
          <p:spPr>
            <a:xfrm>
              <a:off x="2424545" y="1801090"/>
              <a:ext cx="651164" cy="3574472"/>
            </a:xfrm>
            <a:prstGeom prst="roundRect">
              <a:avLst>
                <a:gd name="adj" fmla="val 7752"/>
              </a:avLst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9AD781-2402-AD4D-8FEB-82349212F89F}"/>
                </a:ext>
              </a:extLst>
            </p:cNvPr>
            <p:cNvSpPr txBox="1"/>
            <p:nvPr/>
          </p:nvSpPr>
          <p:spPr>
            <a:xfrm>
              <a:off x="5490590" y="130036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X</a:t>
              </a:r>
              <a:endParaRPr kumimoji="1"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016BE9-8364-1541-AD21-053F915F34B1}"/>
                </a:ext>
              </a:extLst>
            </p:cNvPr>
            <p:cNvSpPr txBox="1"/>
            <p:nvPr/>
          </p:nvSpPr>
          <p:spPr>
            <a:xfrm>
              <a:off x="2588063" y="130036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Y</a:t>
              </a:r>
              <a:endParaRPr kumimoji="1"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518451-5150-AC4D-8A58-94D6D349A5DC}"/>
              </a:ext>
            </a:extLst>
          </p:cNvPr>
          <p:cNvSpPr/>
          <p:nvPr/>
        </p:nvSpPr>
        <p:spPr>
          <a:xfrm>
            <a:off x="0" y="0"/>
            <a:ext cx="12192000" cy="15875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44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44EF29-6FBE-554A-926B-12624531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58750"/>
            <a:ext cx="10172700" cy="654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65249E-4D72-6E4A-84F2-3FDA998FA074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856C0-8279-5340-9FCD-D0988475DA58}"/>
              </a:ext>
            </a:extLst>
          </p:cNvPr>
          <p:cNvSpPr/>
          <p:nvPr/>
        </p:nvSpPr>
        <p:spPr>
          <a:xfrm>
            <a:off x="0" y="0"/>
            <a:ext cx="12192000" cy="102523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AC817-E379-384E-95DF-E5BB2247F4AE}"/>
              </a:ext>
            </a:extLst>
          </p:cNvPr>
          <p:cNvSpPr txBox="1"/>
          <p:nvPr/>
        </p:nvSpPr>
        <p:spPr>
          <a:xfrm>
            <a:off x="1558540" y="4178699"/>
            <a:ext cx="90749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데이터 정규화</a:t>
            </a:r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이미지의 각 픽셀의 값은 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0~255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이므로 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255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로 나누어 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0~1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의 값을 갖도록 변환해준다</a:t>
            </a:r>
            <a:endParaRPr kumimoji="1" lang="en-US" altLang="ko-KR" sz="2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33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44EF29-6FBE-554A-926B-12624531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58750"/>
            <a:ext cx="10172700" cy="654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65249E-4D72-6E4A-84F2-3FDA998FA074}"/>
              </a:ext>
            </a:extLst>
          </p:cNvPr>
          <p:cNvSpPr/>
          <p:nvPr/>
        </p:nvSpPr>
        <p:spPr>
          <a:xfrm>
            <a:off x="0" y="4156364"/>
            <a:ext cx="12192000" cy="270163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856C0-8279-5340-9FCD-D0988475DA5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A0A85-0BA8-4044-AB8E-B86C647D865F}"/>
              </a:ext>
            </a:extLst>
          </p:cNvPr>
          <p:cNvSpPr txBox="1"/>
          <p:nvPr/>
        </p:nvSpPr>
        <p:spPr>
          <a:xfrm>
            <a:off x="1343737" y="4793467"/>
            <a:ext cx="95045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데이터 사이즈 조정</a:t>
            </a:r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en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reshape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할 때 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[-1, 28, 28, 1]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은 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[</a:t>
            </a:r>
            <a:r>
              <a:rPr kumimoji="1" lang="en" altLang="ko-KR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batch_size</a:t>
            </a:r>
            <a:r>
              <a:rPr kumimoji="1" lang="en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width, height, channel] 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을 의미한다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algn="ctr"/>
            <a:r>
              <a:rPr kumimoji="1" lang="en-US" altLang="ko-KR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batch_size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 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-1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자동으로 </a:t>
            </a:r>
            <a:r>
              <a:rPr kumimoji="1" lang="en-US" altLang="ko-KR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batch_size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조정하겠다는 것이다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14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44EF29-6FBE-554A-926B-12624531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58750"/>
            <a:ext cx="10172700" cy="654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65249E-4D72-6E4A-84F2-3FDA998FA074}"/>
              </a:ext>
            </a:extLst>
          </p:cNvPr>
          <p:cNvSpPr/>
          <p:nvPr/>
        </p:nvSpPr>
        <p:spPr>
          <a:xfrm>
            <a:off x="0" y="4655126"/>
            <a:ext cx="12192000" cy="2202873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856C0-8279-5340-9FCD-D0988475DA58}"/>
              </a:ext>
            </a:extLst>
          </p:cNvPr>
          <p:cNvSpPr/>
          <p:nvPr/>
        </p:nvSpPr>
        <p:spPr>
          <a:xfrm>
            <a:off x="0" y="0"/>
            <a:ext cx="12192000" cy="41148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B9672-F509-A449-BC24-4D2C50623851}"/>
              </a:ext>
            </a:extLst>
          </p:cNvPr>
          <p:cNvSpPr txBox="1"/>
          <p:nvPr/>
        </p:nvSpPr>
        <p:spPr>
          <a:xfrm>
            <a:off x="2452214" y="5015140"/>
            <a:ext cx="7287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랜덤 시드 설정</a:t>
            </a:r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매번 동일한 세트의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난수가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발생하도록 임의의 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seed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값을 지정하였다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340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44EF29-6FBE-554A-926B-12624531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58750"/>
            <a:ext cx="10172700" cy="654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65249E-4D72-6E4A-84F2-3FDA998FA074}"/>
              </a:ext>
            </a:extLst>
          </p:cNvPr>
          <p:cNvSpPr/>
          <p:nvPr/>
        </p:nvSpPr>
        <p:spPr>
          <a:xfrm>
            <a:off x="0" y="5098473"/>
            <a:ext cx="12192000" cy="1759526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856C0-8279-5340-9FCD-D0988475DA58}"/>
              </a:ext>
            </a:extLst>
          </p:cNvPr>
          <p:cNvSpPr/>
          <p:nvPr/>
        </p:nvSpPr>
        <p:spPr>
          <a:xfrm>
            <a:off x="0" y="0"/>
            <a:ext cx="12192000" cy="4613564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0DCC60-B147-5C4F-94A4-9A45B0BD8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49"/>
          <a:stretch/>
        </p:blipFill>
        <p:spPr>
          <a:xfrm>
            <a:off x="2797752" y="538647"/>
            <a:ext cx="6596496" cy="18027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4913BBC-8DE6-9344-B833-ACB9C7317D74}"/>
              </a:ext>
            </a:extLst>
          </p:cNvPr>
          <p:cNvSpPr/>
          <p:nvPr/>
        </p:nvSpPr>
        <p:spPr>
          <a:xfrm>
            <a:off x="2797752" y="2307359"/>
            <a:ext cx="6596496" cy="16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CAD2D1-D6AB-D449-BF50-CF20779B7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19" y="2618220"/>
            <a:ext cx="3253162" cy="976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24ADFC-7F8C-1740-B387-6CB29465C322}"/>
              </a:ext>
            </a:extLst>
          </p:cNvPr>
          <p:cNvSpPr txBox="1"/>
          <p:nvPr/>
        </p:nvSpPr>
        <p:spPr>
          <a:xfrm>
            <a:off x="1771748" y="5303690"/>
            <a:ext cx="864852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 err="1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StratigiedKFold</a:t>
            </a:r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 k-fold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 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label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을 데이터와 학습에 올바르게 분배하지 못하는 경우를 해결해준다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*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n_splits</a:t>
            </a:r>
            <a:r>
              <a:rPr kumimoji="1" lang="en-US" altLang="ko-KR" sz="1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</a:t>
            </a:r>
            <a:r>
              <a:rPr kumimoji="1" lang="ko-KR" altLang="en-US" sz="1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분할 개수 </a:t>
            </a:r>
            <a:r>
              <a:rPr kumimoji="1" lang="en-US" altLang="ko-KR" sz="1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/</a:t>
            </a:r>
            <a:r>
              <a:rPr kumimoji="1" lang="ko-KR" altLang="en-US" sz="1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random_state</a:t>
            </a:r>
            <a:r>
              <a:rPr kumimoji="1" lang="en-US" altLang="ko-KR" sz="1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난수</a:t>
            </a:r>
            <a:r>
              <a:rPr kumimoji="1" lang="ko-KR" altLang="en-US" sz="1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제어</a:t>
            </a:r>
            <a:r>
              <a:rPr kumimoji="1" lang="en-US" altLang="ko-KR" sz="1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/ shuffle:</a:t>
            </a:r>
            <a:r>
              <a:rPr kumimoji="1" lang="ko-KR" altLang="en-US" sz="1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인덱스를 무작위로 섞음</a:t>
            </a:r>
            <a:endParaRPr kumimoji="1" lang="en-US" altLang="ko-KR" sz="1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073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44EF29-6FBE-554A-926B-12624531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58750"/>
            <a:ext cx="10172700" cy="654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65249E-4D72-6E4A-84F2-3FDA998FA074}"/>
              </a:ext>
            </a:extLst>
          </p:cNvPr>
          <p:cNvSpPr/>
          <p:nvPr/>
        </p:nvSpPr>
        <p:spPr>
          <a:xfrm>
            <a:off x="0" y="6151417"/>
            <a:ext cx="12192000" cy="706581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856C0-8279-5340-9FCD-D0988475DA58}"/>
              </a:ext>
            </a:extLst>
          </p:cNvPr>
          <p:cNvSpPr/>
          <p:nvPr/>
        </p:nvSpPr>
        <p:spPr>
          <a:xfrm>
            <a:off x="0" y="0"/>
            <a:ext cx="12192000" cy="5084618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EF6F5-0DFA-0748-B80B-2FAF52C7F906}"/>
              </a:ext>
            </a:extLst>
          </p:cNvPr>
          <p:cNvSpPr txBox="1"/>
          <p:nvPr/>
        </p:nvSpPr>
        <p:spPr>
          <a:xfrm>
            <a:off x="877263" y="456921"/>
            <a:ext cx="104374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Train, Validation </a:t>
            </a:r>
            <a:r>
              <a:rPr kumimoji="1" lang="ko-KR" altLang="en-US" sz="2000" b="1" dirty="0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데이터 분리</a:t>
            </a:r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Validation set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으로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검증 단계를 추가하여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오버피팅을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방지하기 위함이다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학습 시에는 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train 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셋으로 학습 후 중간중간 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validation set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으로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학습한 모델을 평가하는 것이다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만약 모델이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과적합되었다면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validation set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으로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검증시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 정확도가 떨어지게 된다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kumimoji="1" lang="ko-KR" altLang="en-US" sz="2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7C8D98E-29BF-9E4B-AB91-37B1B278E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805" y="2546006"/>
            <a:ext cx="7422388" cy="21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44EF29-6FBE-554A-926B-12624531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58750"/>
            <a:ext cx="10172700" cy="65405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856C0-8279-5340-9FCD-D0988475DA58}"/>
              </a:ext>
            </a:extLst>
          </p:cNvPr>
          <p:cNvSpPr/>
          <p:nvPr/>
        </p:nvSpPr>
        <p:spPr>
          <a:xfrm>
            <a:off x="0" y="0"/>
            <a:ext cx="12192000" cy="6068291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09EC5-D93E-154A-BBB4-137FA168D20E}"/>
              </a:ext>
            </a:extLst>
          </p:cNvPr>
          <p:cNvSpPr txBox="1"/>
          <p:nvPr/>
        </p:nvSpPr>
        <p:spPr>
          <a:xfrm>
            <a:off x="2374468" y="1480992"/>
            <a:ext cx="74430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 err="1">
                <a:solidFill>
                  <a:schemeClr val="bg1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rPr>
              <a:t>EarlyStopping</a:t>
            </a:r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모델을 더 이상 학습을 못할 경우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kumimoji="1" lang="en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loss, metric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등의 개선이 없을 경우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),</a:t>
            </a:r>
          </a:p>
          <a:p>
            <a:pPr algn="ctr"/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학습 도중 미리 학습을 종료시키는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콜백함수이다</a:t>
            </a:r>
            <a: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b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</a:br>
            <a:br>
              <a:rPr kumimoji="1" lang="en-US" altLang="ko-KR" sz="2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</a:br>
            <a:endParaRPr kumimoji="1" lang="en-US" altLang="ko-KR" sz="2000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2D100-3C8B-D34F-8D6B-04E202E0026F}"/>
              </a:ext>
            </a:extLst>
          </p:cNvPr>
          <p:cNvSpPr txBox="1"/>
          <p:nvPr/>
        </p:nvSpPr>
        <p:spPr>
          <a:xfrm>
            <a:off x="1302601" y="3622682"/>
            <a:ext cx="103845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highlight>
                  <a:srgbClr val="C0C0C0"/>
                </a:highlight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patience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학습이 진행됨에도 더이상 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monitor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되는 값의 개선이 없으면 몇번의 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epoch</a:t>
            </a:r>
            <a:r>
              <a:rPr kumimoji="1" lang="ko-KR" altLang="en-US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진행할지 정하는 값</a:t>
            </a:r>
            <a:endParaRPr kumimoji="1" lang="en-US" altLang="ko-KR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highlight>
                  <a:srgbClr val="C0C0C0"/>
                </a:highlight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verbose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</a:t>
            </a:r>
            <a:r>
              <a:rPr kumimoji="1" lang="en-US" altLang="ko-KR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earlystopping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 적용되면 화면에 표시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(1),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화면에 나타냄 없이 종료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(0)</a:t>
            </a:r>
          </a:p>
          <a:p>
            <a:r>
              <a:rPr kumimoji="1" lang="en-US" altLang="ko-KR" dirty="0">
                <a:solidFill>
                  <a:schemeClr val="bg1"/>
                </a:solidFill>
                <a:highlight>
                  <a:srgbClr val="C0C0C0"/>
                </a:highlight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mode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monitor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되는 값이 최소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(min)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 되어야하는지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?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최대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(max)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 되어야하는지 정하는 값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r>
              <a:rPr kumimoji="1" lang="en-US" altLang="ko-KR" dirty="0">
                <a:solidFill>
                  <a:schemeClr val="bg1"/>
                </a:solidFill>
                <a:highlight>
                  <a:srgbClr val="C0C0C0"/>
                </a:highlight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monitor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</a:t>
            </a:r>
            <a:r>
              <a:rPr kumimoji="1" lang="en-US" altLang="ko-KR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earlystopping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의 기준이 되는 값</a:t>
            </a:r>
            <a: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kumimoji="1" lang="en-US" altLang="ko-KR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br>
              <a:rPr kumimoji="1" lang="en-US" altLang="ko-KR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</a:br>
            <a:endParaRPr kumimoji="1" lang="en-US" altLang="ko-KR" b="1" dirty="0">
              <a:solidFill>
                <a:schemeClr val="bg1"/>
              </a:solidFill>
              <a:latin typeface="NanumSquareRoundOTF ExtraBold" panose="020B0600000101010101" pitchFamily="34" charset="-127"/>
              <a:ea typeface="NanumSquareRound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442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613</Words>
  <Application>Microsoft Macintosh PowerPoint</Application>
  <PresentationFormat>와이드스크린</PresentationFormat>
  <Paragraphs>64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NanumSquareRoundOTF Bold</vt:lpstr>
      <vt:lpstr>NanumSquareRoundOTF ExtraBold</vt:lpstr>
      <vt:lpstr>NanumSquareRoundOTF Regular</vt:lpstr>
      <vt:lpstr>Arial</vt:lpstr>
      <vt:lpstr>Sylfaen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younkyung821@gmail.com</dc:creator>
  <cp:lastModifiedBy>younkyung821@gmail.com</cp:lastModifiedBy>
  <cp:revision>31</cp:revision>
  <dcterms:created xsi:type="dcterms:W3CDTF">2021-08-30T07:10:53Z</dcterms:created>
  <dcterms:modified xsi:type="dcterms:W3CDTF">2021-08-30T11:01:21Z</dcterms:modified>
</cp:coreProperties>
</file>